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9001125" cy="6840538"/>
  <p:notesSz cx="6858000" cy="9144000"/>
  <p:defaultTextStyle>
    <a:defPPr>
      <a:defRPr lang="es-EC"/>
    </a:defPPr>
    <a:lvl1pPr marL="0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582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165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7747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0329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2911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5494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8076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0658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36" y="-90"/>
      </p:cViewPr>
      <p:guideLst>
        <p:guide orient="horz" pos="215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85" y="2125001"/>
            <a:ext cx="7650956" cy="146628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0169" y="3876305"/>
            <a:ext cx="6300788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055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631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25816" y="273939"/>
            <a:ext cx="2025253" cy="5836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0056" y="273939"/>
            <a:ext cx="5925741" cy="5836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381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311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027" y="4395679"/>
            <a:ext cx="7650956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1027" y="2899312"/>
            <a:ext cx="76509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5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675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0056" y="1596126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572" y="1596126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92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6" y="1531204"/>
            <a:ext cx="397706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82" indent="0">
              <a:buNone/>
              <a:defRPr sz="2000" b="1"/>
            </a:lvl2pPr>
            <a:lvl3pPr marL="905165" indent="0">
              <a:buNone/>
              <a:defRPr sz="1800" b="1"/>
            </a:lvl3pPr>
            <a:lvl4pPr marL="1357747" indent="0">
              <a:buNone/>
              <a:defRPr sz="1600" b="1"/>
            </a:lvl4pPr>
            <a:lvl5pPr marL="1810329" indent="0">
              <a:buNone/>
              <a:defRPr sz="1600" b="1"/>
            </a:lvl5pPr>
            <a:lvl6pPr marL="2262911" indent="0">
              <a:buNone/>
              <a:defRPr sz="1600" b="1"/>
            </a:lvl6pPr>
            <a:lvl7pPr marL="2715494" indent="0">
              <a:buNone/>
              <a:defRPr sz="1600" b="1"/>
            </a:lvl7pPr>
            <a:lvl8pPr marL="3168076" indent="0">
              <a:buNone/>
              <a:defRPr sz="1600" b="1"/>
            </a:lvl8pPr>
            <a:lvl9pPr marL="362065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056" y="2169337"/>
            <a:ext cx="397706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2447" y="1531204"/>
            <a:ext cx="397862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82" indent="0">
              <a:buNone/>
              <a:defRPr sz="2000" b="1"/>
            </a:lvl2pPr>
            <a:lvl3pPr marL="905165" indent="0">
              <a:buNone/>
              <a:defRPr sz="1800" b="1"/>
            </a:lvl3pPr>
            <a:lvl4pPr marL="1357747" indent="0">
              <a:buNone/>
              <a:defRPr sz="1600" b="1"/>
            </a:lvl4pPr>
            <a:lvl5pPr marL="1810329" indent="0">
              <a:buNone/>
              <a:defRPr sz="1600" b="1"/>
            </a:lvl5pPr>
            <a:lvl6pPr marL="2262911" indent="0">
              <a:buNone/>
              <a:defRPr sz="1600" b="1"/>
            </a:lvl6pPr>
            <a:lvl7pPr marL="2715494" indent="0">
              <a:buNone/>
              <a:defRPr sz="1600" b="1"/>
            </a:lvl7pPr>
            <a:lvl8pPr marL="3168076" indent="0">
              <a:buNone/>
              <a:defRPr sz="1600" b="1"/>
            </a:lvl8pPr>
            <a:lvl9pPr marL="362065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447" y="2169337"/>
            <a:ext cx="397862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063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437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84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7" y="272355"/>
            <a:ext cx="296130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19190" y="272355"/>
            <a:ext cx="5031879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0057" y="1431446"/>
            <a:ext cx="296130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582" indent="0">
              <a:buNone/>
              <a:defRPr sz="1200"/>
            </a:lvl2pPr>
            <a:lvl3pPr marL="905165" indent="0">
              <a:buNone/>
              <a:defRPr sz="1000"/>
            </a:lvl3pPr>
            <a:lvl4pPr marL="1357747" indent="0">
              <a:buNone/>
              <a:defRPr sz="900"/>
            </a:lvl4pPr>
            <a:lvl5pPr marL="1810329" indent="0">
              <a:buNone/>
              <a:defRPr sz="900"/>
            </a:lvl5pPr>
            <a:lvl6pPr marL="2262911" indent="0">
              <a:buNone/>
              <a:defRPr sz="900"/>
            </a:lvl6pPr>
            <a:lvl7pPr marL="2715494" indent="0">
              <a:buNone/>
              <a:defRPr sz="900"/>
            </a:lvl7pPr>
            <a:lvl8pPr marL="3168076" indent="0">
              <a:buNone/>
              <a:defRPr sz="900"/>
            </a:lvl8pPr>
            <a:lvl9pPr marL="362065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029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284" y="4788377"/>
            <a:ext cx="540067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4284" y="611215"/>
            <a:ext cx="5400675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2582" indent="0">
              <a:buNone/>
              <a:defRPr sz="2800"/>
            </a:lvl2pPr>
            <a:lvl3pPr marL="905165" indent="0">
              <a:buNone/>
              <a:defRPr sz="2400"/>
            </a:lvl3pPr>
            <a:lvl4pPr marL="1357747" indent="0">
              <a:buNone/>
              <a:defRPr sz="2000"/>
            </a:lvl4pPr>
            <a:lvl5pPr marL="1810329" indent="0">
              <a:buNone/>
              <a:defRPr sz="2000"/>
            </a:lvl5pPr>
            <a:lvl6pPr marL="2262911" indent="0">
              <a:buNone/>
              <a:defRPr sz="2000"/>
            </a:lvl6pPr>
            <a:lvl7pPr marL="2715494" indent="0">
              <a:buNone/>
              <a:defRPr sz="2000"/>
            </a:lvl7pPr>
            <a:lvl8pPr marL="3168076" indent="0">
              <a:buNone/>
              <a:defRPr sz="2000"/>
            </a:lvl8pPr>
            <a:lvl9pPr marL="3620658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64284" y="5353671"/>
            <a:ext cx="540067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2582" indent="0">
              <a:buNone/>
              <a:defRPr sz="1200"/>
            </a:lvl2pPr>
            <a:lvl3pPr marL="905165" indent="0">
              <a:buNone/>
              <a:defRPr sz="1000"/>
            </a:lvl3pPr>
            <a:lvl4pPr marL="1357747" indent="0">
              <a:buNone/>
              <a:defRPr sz="900"/>
            </a:lvl4pPr>
            <a:lvl5pPr marL="1810329" indent="0">
              <a:buNone/>
              <a:defRPr sz="900"/>
            </a:lvl5pPr>
            <a:lvl6pPr marL="2262911" indent="0">
              <a:buNone/>
              <a:defRPr sz="900"/>
            </a:lvl6pPr>
            <a:lvl7pPr marL="2715494" indent="0">
              <a:buNone/>
              <a:defRPr sz="900"/>
            </a:lvl7pPr>
            <a:lvl8pPr marL="3168076" indent="0">
              <a:buNone/>
              <a:defRPr sz="900"/>
            </a:lvl8pPr>
            <a:lvl9pPr marL="362065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291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0056" y="273939"/>
            <a:ext cx="8101013" cy="1140090"/>
          </a:xfrm>
          <a:prstGeom prst="rect">
            <a:avLst/>
          </a:prstGeom>
        </p:spPr>
        <p:txBody>
          <a:bodyPr vert="horz" lIns="90516" tIns="45258" rIns="90516" bIns="4525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6" y="1596126"/>
            <a:ext cx="8101013" cy="4514439"/>
          </a:xfrm>
          <a:prstGeom prst="rect">
            <a:avLst/>
          </a:prstGeom>
        </p:spPr>
        <p:txBody>
          <a:bodyPr vert="horz" lIns="90516" tIns="45258" rIns="90516" bIns="4525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0056" y="6340166"/>
            <a:ext cx="2100263" cy="36419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E1C6-15DE-4E10-8C49-782D1E8708A5}" type="datetimeFigureOut">
              <a:rPr lang="es-EC" smtClean="0"/>
              <a:t>25/10/2021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75385" y="6340166"/>
            <a:ext cx="2850356" cy="36419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450806" y="6340166"/>
            <a:ext cx="2100263" cy="36419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0152-74BB-4ED7-96AD-EE010823B3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8807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5165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9437" indent="-339437" algn="l" defTabSz="9051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446" indent="-282864" algn="l" defTabSz="9051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456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38" indent="-226291" algn="l" defTabSz="9051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20" indent="-226291" algn="l" defTabSz="9051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3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785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367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949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82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165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47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29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11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494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076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658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dalys Beceiro\Desktop\Diapo 1. Jornadas Vinculació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" y="-1588"/>
            <a:ext cx="9001125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6146" y="4682520"/>
            <a:ext cx="3592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smtClean="0"/>
              <a:t>«Respuesta sostenible de las IES</a:t>
            </a:r>
          </a:p>
          <a:p>
            <a:r>
              <a:rPr lang="es-EC" sz="2000" i="1" dirty="0" smtClean="0"/>
              <a:t>frente a la crisis global»</a:t>
            </a:r>
            <a:endParaRPr lang="es-EC" sz="2000" i="1" dirty="0"/>
          </a:p>
        </p:txBody>
      </p:sp>
    </p:spTree>
    <p:extLst>
      <p:ext uri="{BB962C8B-B14F-4D97-AF65-F5344CB8AC3E}">
        <p14:creationId xmlns:p14="http://schemas.microsoft.com/office/powerpoint/2010/main" val="291123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001125" cy="684053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050" name="Picture 2" descr="C:\Users\Odalys Beceiro\Desktop\IDENTIDAD USGP\PARA SUBIR\IDENTIFICADOR USGP\IDENTIFICADOR USGP-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95933"/>
            <a:ext cx="17123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761569" y="2340149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Título de la ponencia: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772371" y="2906921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La vinculación frente a los nuevos retos socio-ambientales </a:t>
            </a:r>
            <a:endParaRPr lang="es-EC"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72371" y="4287847"/>
            <a:ext cx="14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Ponente (s):c</a:t>
            </a:r>
            <a:endParaRPr lang="es-EC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772370" y="4729187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Lic. Paulina Molina </a:t>
            </a:r>
            <a:r>
              <a:rPr lang="es-EC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Villacís</a:t>
            </a:r>
            <a:r>
              <a:rPr lang="es-EC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Mg.</a:t>
            </a:r>
          </a:p>
          <a:p>
            <a:r>
              <a:rPr lang="es-EC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Ing. Martha Carrillo Solórzano, </a:t>
            </a:r>
            <a:r>
              <a:rPr lang="es-EC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Ph.D</a:t>
            </a:r>
            <a:r>
              <a:rPr lang="es-EC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s-EC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Est</a:t>
            </a:r>
            <a:r>
              <a:rPr lang="es-EC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Juan Carlos </a:t>
            </a:r>
            <a:r>
              <a:rPr lang="es-EC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Véliz</a:t>
            </a:r>
            <a:r>
              <a:rPr lang="es-EC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Zambrano. </a:t>
            </a:r>
            <a:endParaRPr lang="es-EC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72370" y="6147281"/>
            <a:ext cx="1529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27 OCTUBRE 2021</a:t>
            </a:r>
            <a:endParaRPr lang="es-EC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7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001125" cy="684053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828154" y="683965"/>
            <a:ext cx="139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TÍTULOS</a:t>
            </a:r>
            <a:endParaRPr lang="es-EC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28154" y="1339002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Debido a la reconfiguración cultural que ha sufrido la educación en la actualidad, se viene reconociendo una "generalización" de lo educativo en diferentes escenarios y procesos culturales, de modo que pensadores como Regis </a:t>
            </a:r>
            <a:r>
              <a:rPr lang="es-E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Debray</a:t>
            </a:r>
            <a:r>
              <a:rPr lang="es-E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señalan que la cultura contiene un "segmento pedagógico" </a:t>
            </a:r>
            <a:r>
              <a:rPr lang="es-E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</a:t>
            </a:r>
            <a:r>
              <a:rPr lang="es-ES" sz="20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Debray</a:t>
            </a:r>
            <a:r>
              <a:rPr lang="es-E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1997). </a:t>
            </a:r>
          </a:p>
          <a:p>
            <a:endParaRPr lang="es-E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Este </a:t>
            </a:r>
            <a:r>
              <a:rPr lang="es-E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señalamiento es bien importante, pues evidencia el declive de la hegemonía de la institución escolar en las sociedades contemporáneas, donde los significados de la Pedagogía se habían restringido a lo escolar, olvidándose sus significados complejos y polisémicos referidos a su sentido social y a prácticas sociales históricas muy diversas que le eran propias.</a:t>
            </a:r>
            <a:endParaRPr lang="es-EC" sz="2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8799" y="6321970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Notas al pie</a:t>
            </a:r>
            <a:endParaRPr lang="es-EC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9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001125" cy="684053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828154" y="683965"/>
            <a:ext cx="139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TÍTULOS</a:t>
            </a:r>
            <a:endParaRPr lang="es-EC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28154" y="1339002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Este </a:t>
            </a:r>
            <a:r>
              <a:rPr lang="es-E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señalamiento es bien importante, pues evidencia el declive de la hegemonía de la institución escolar en las sociedades contemporáneas, donde los significados de la Pedagogía se habían restringido a lo escolar, olvidándose sus significados complejos y polisémicos referidos a su sentido social y a prácticas sociales históricas muy diversas que le eran propias.</a:t>
            </a:r>
            <a:endParaRPr lang="es-EC" sz="2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04818" y="5940549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Pie </a:t>
            </a:r>
          </a:p>
          <a:p>
            <a:r>
              <a:rPr lang="es-EC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de imagen</a:t>
            </a:r>
            <a:endParaRPr lang="es-EC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Odalys Beceiro\Desktop\tips-universitar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0" y="3564284"/>
            <a:ext cx="5640355" cy="30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7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001125" cy="684053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828154" y="683965"/>
            <a:ext cx="139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TÍTULOS</a:t>
            </a:r>
            <a:endParaRPr lang="es-EC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28154" y="133900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Este </a:t>
            </a:r>
            <a:r>
              <a:rPr lang="es-E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señalamiento es bien importante, pues evidencia el declive de la hegemonía de la institución escolar en las </a:t>
            </a:r>
            <a:r>
              <a:rPr lang="es-E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sociedades. </a:t>
            </a:r>
            <a:endParaRPr lang="es-EC" sz="2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8154" y="2340149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Tabla 1. Correlación de …… </a:t>
            </a:r>
            <a:endParaRPr lang="es-EC" sz="1400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31899"/>
              </p:ext>
            </p:extLst>
          </p:nvPr>
        </p:nvGraphicFramePr>
        <p:xfrm>
          <a:off x="972170" y="2844205"/>
          <a:ext cx="7128792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82198"/>
                <a:gridCol w="1782198"/>
                <a:gridCol w="1782198"/>
                <a:gridCol w="17821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XXXX</a:t>
                      </a:r>
                      <a:endParaRPr lang="es-EC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XXXX</a:t>
                      </a:r>
                      <a:endParaRPr lang="es-EC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XXXX</a:t>
                      </a:r>
                      <a:endParaRPr lang="es-EC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XXXX</a:t>
                      </a:r>
                      <a:endParaRPr lang="es-EC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La </a:t>
                      </a:r>
                      <a:r>
                        <a:rPr lang="es-EC" sz="14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xxxxxxx</a:t>
                      </a:r>
                      <a:endParaRPr lang="es-EC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El </a:t>
                      </a:r>
                      <a:r>
                        <a:rPr lang="es-EC" sz="14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xxxxxx</a:t>
                      </a:r>
                      <a:endParaRPr lang="es-EC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77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001125" cy="684053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828154" y="683965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i="1" dirty="0" smtClean="0"/>
              <a:t>Referencias bibliográficas</a:t>
            </a:r>
            <a:endParaRPr lang="es-EC" sz="2400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16186" y="1332037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Betancourt, Arnoldo (2020).  Lx </a:t>
            </a:r>
            <a:r>
              <a:rPr lang="es-EC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xxxxxxxx</a:t>
            </a:r>
            <a:endParaRPr lang="es-EC" sz="14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es-EC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es-EC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Chávez, Manuel (2000), El </a:t>
            </a:r>
            <a:r>
              <a:rPr lang="es-EC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xxxxxxxxxx</a:t>
            </a:r>
            <a:endParaRPr lang="es-EC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76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INSTITUCIONAL">
  <a:themeElements>
    <a:clrScheme name="Institucional">
      <a:dk1>
        <a:srgbClr val="FFFFFF"/>
      </a:dk1>
      <a:lt1>
        <a:srgbClr val="BA0C2F"/>
      </a:lt1>
      <a:dk2>
        <a:srgbClr val="FFFFFF"/>
      </a:dk2>
      <a:lt2>
        <a:srgbClr val="000000"/>
      </a:lt2>
      <a:accent1>
        <a:srgbClr val="BA0C2F"/>
      </a:accent1>
      <a:accent2>
        <a:srgbClr val="781527"/>
      </a:accent2>
      <a:accent3>
        <a:srgbClr val="F4364C"/>
      </a:accent3>
      <a:accent4>
        <a:srgbClr val="781527"/>
      </a:accent4>
      <a:accent5>
        <a:srgbClr val="F4364C"/>
      </a:accent5>
      <a:accent6>
        <a:srgbClr val="BA0C2F"/>
      </a:accent6>
      <a:hlink>
        <a:srgbClr val="0070C0"/>
      </a:hlink>
      <a:folHlink>
        <a:srgbClr val="781527"/>
      </a:folHlink>
    </a:clrScheme>
    <a:fontScheme name="Titulos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LORES INSTITUCIONALES" id="{170957B7-A36F-4E65-8ECB-B3705D013CBF}" vid="{CCB2CFD0-E8BA-405C-BC49-BE53E05043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INSTITUCIONAL</Template>
  <TotalTime>41</TotalTime>
  <Words>287</Words>
  <Application>Microsoft Office PowerPoint</Application>
  <PresentationFormat>Personalizado</PresentationFormat>
  <Paragraphs>31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Odalys Beceiro</dc:creator>
  <cp:lastModifiedBy>Odalys Beceiro</cp:lastModifiedBy>
  <cp:revision>6</cp:revision>
  <dcterms:created xsi:type="dcterms:W3CDTF">2021-10-25T18:44:38Z</dcterms:created>
  <dcterms:modified xsi:type="dcterms:W3CDTF">2021-10-25T21:29:52Z</dcterms:modified>
</cp:coreProperties>
</file>